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4" r:id="rId14"/>
    <p:sldId id="275" r:id="rId15"/>
    <p:sldId id="276" r:id="rId16"/>
    <p:sldId id="277" r:id="rId17"/>
    <p:sldId id="267" r:id="rId18"/>
    <p:sldId id="268" r:id="rId19"/>
    <p:sldId id="278" r:id="rId20"/>
    <p:sldId id="279" r:id="rId21"/>
    <p:sldId id="280" r:id="rId22"/>
    <p:sldId id="281" r:id="rId23"/>
    <p:sldId id="282" r:id="rId24"/>
    <p:sldId id="283" r:id="rId25"/>
    <p:sldId id="269" r:id="rId26"/>
    <p:sldId id="270" r:id="rId27"/>
    <p:sldId id="284" r:id="rId28"/>
    <p:sldId id="285" r:id="rId29"/>
    <p:sldId id="286" r:id="rId30"/>
    <p:sldId id="287" r:id="rId31"/>
    <p:sldId id="288" r:id="rId32"/>
    <p:sldId id="291" r:id="rId33"/>
    <p:sldId id="292" r:id="rId34"/>
    <p:sldId id="27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91AF955-7CF8-4E95-8838-B21FF84A335A}" type="datetimeFigureOut">
              <a:rPr lang="en-US" smtClean="0"/>
              <a:pPr/>
              <a:t>1/24/2010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6EB8B1B-86ED-4D4D-8F69-88B8021AB7E3}"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1AF955-7CF8-4E95-8838-B21FF84A335A}"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B8B1B-86ED-4D4D-8F69-88B8021AB7E3}"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1AF955-7CF8-4E95-8838-B21FF84A335A}"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B8B1B-86ED-4D4D-8F69-88B8021AB7E3}"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91AF955-7CF8-4E95-8838-B21FF84A335A}" type="datetimeFigureOut">
              <a:rPr lang="en-US" smtClean="0"/>
              <a:pPr/>
              <a:t>1/24/2010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6EB8B1B-86ED-4D4D-8F69-88B8021AB7E3}"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91AF955-7CF8-4E95-8838-B21FF84A335A}" type="datetimeFigureOut">
              <a:rPr lang="en-US" smtClean="0"/>
              <a:pPr/>
              <a:t>1/24/2010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6EB8B1B-86ED-4D4D-8F69-88B8021AB7E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91AF955-7CF8-4E95-8838-B21FF84A335A}" type="datetimeFigureOut">
              <a:rPr lang="en-US" smtClean="0"/>
              <a:pPr/>
              <a:t>1/24/2010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6EB8B1B-86ED-4D4D-8F69-88B8021AB7E3}"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91AF955-7CF8-4E95-8838-B21FF84A335A}"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6EB8B1B-86ED-4D4D-8F69-88B8021AB7E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91AF955-7CF8-4E95-8838-B21FF84A335A}" type="datetimeFigureOut">
              <a:rPr lang="en-US" smtClean="0"/>
              <a:pPr/>
              <a:t>1/24/2010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B8B1B-86ED-4D4D-8F69-88B8021AB7E3}"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1AF955-7CF8-4E95-8838-B21FF84A335A}" type="datetimeFigureOut">
              <a:rPr lang="en-US" smtClean="0"/>
              <a:pPr/>
              <a:t>1/24/2010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B8B1B-86ED-4D4D-8F69-88B8021AB7E3}"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91AF955-7CF8-4E95-8838-B21FF84A335A}" type="datetimeFigureOut">
              <a:rPr lang="en-US" smtClean="0"/>
              <a:pPr/>
              <a:t>1/24/2010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B8B1B-86ED-4D4D-8F69-88B8021AB7E3}"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91AF955-7CF8-4E95-8838-B21FF84A335A}"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6EB8B1B-86ED-4D4D-8F69-88B8021AB7E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1AF955-7CF8-4E95-8838-B21FF84A335A}" type="datetimeFigureOut">
              <a:rPr lang="en-US" smtClean="0"/>
              <a:pPr/>
              <a:t>1/24/2010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6EB8B1B-86ED-4D4D-8F69-88B8021AB7E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dissolv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december.com/cmc/info/organizations.html" TargetMode="External"/><Relationship Id="rId2" Type="http://schemas.openxmlformats.org/officeDocument/2006/relationships/hyperlink" Target="http://www.bizwaremagic.com/quick_internet_history.htm" TargetMode="External"/><Relationship Id="rId1" Type="http://schemas.openxmlformats.org/officeDocument/2006/relationships/slideLayout" Target="../slideLayouts/slideLayout2.xml"/><Relationship Id="rId6" Type="http://schemas.openxmlformats.org/officeDocument/2006/relationships/hyperlink" Target="http://en.wikipedia.org/wiki/Comparison_of_web_application_frameworks" TargetMode="External"/><Relationship Id="rId5" Type="http://schemas.openxmlformats.org/officeDocument/2006/relationships/hyperlink" Target="http://www.livinginternet.com/i/ip_growth.htm" TargetMode="External"/><Relationship Id="rId4" Type="http://schemas.openxmlformats.org/officeDocument/2006/relationships/hyperlink" Target="http://www.infoplease.com/ipa/A0193167.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Internet: History and Development</a:t>
            </a:r>
            <a:endParaRPr lang="en-US" dirty="0"/>
          </a:p>
        </p:txBody>
      </p:sp>
      <p:sp>
        <p:nvSpPr>
          <p:cNvPr id="3" name="Subtitle 2"/>
          <p:cNvSpPr>
            <a:spLocks noGrp="1"/>
          </p:cNvSpPr>
          <p:nvPr>
            <p:ph type="subTitle" idx="1"/>
          </p:nvPr>
        </p:nvSpPr>
        <p:spPr/>
        <p:txBody>
          <a:bodyPr>
            <a:normAutofit/>
          </a:bodyPr>
          <a:lstStyle/>
          <a:p>
            <a:r>
              <a:rPr lang="en-US" dirty="0" smtClean="0"/>
              <a:t>Ana </a:t>
            </a:r>
            <a:r>
              <a:rPr lang="en-US" dirty="0" err="1" smtClean="0"/>
              <a:t>Valendiano</a:t>
            </a:r>
            <a:r>
              <a:rPr lang="en-US" dirty="0" smtClean="0"/>
              <a:t>, </a:t>
            </a:r>
            <a:r>
              <a:rPr lang="en-US" dirty="0" err="1" smtClean="0"/>
              <a:t>Antonette</a:t>
            </a:r>
            <a:r>
              <a:rPr lang="en-US" dirty="0" smtClean="0"/>
              <a:t> Tamayo, Aimee Zenarosa</a:t>
            </a:r>
          </a:p>
          <a:p>
            <a:r>
              <a:rPr lang="en-US" dirty="0" smtClean="0"/>
              <a:t>7E</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b="1" dirty="0" smtClean="0"/>
              <a:t>18. What is an ISP?</a:t>
            </a:r>
            <a:r>
              <a:rPr lang="en-US" dirty="0" smtClean="0"/>
              <a:t> </a:t>
            </a:r>
          </a:p>
          <a:p>
            <a:pPr>
              <a:buNone/>
            </a:pPr>
            <a:r>
              <a:rPr lang="en-US" dirty="0"/>
              <a:t> </a:t>
            </a:r>
            <a:r>
              <a:rPr lang="en-US" dirty="0" smtClean="0"/>
              <a:t>    Internet Service Provider - This is the service or company you use to access the Internet. </a:t>
            </a:r>
          </a:p>
          <a:p>
            <a:r>
              <a:rPr lang="en-US" b="1" dirty="0" smtClean="0"/>
              <a:t>19. What is HTML?</a:t>
            </a:r>
            <a:r>
              <a:rPr lang="en-US" dirty="0" smtClean="0"/>
              <a:t> </a:t>
            </a:r>
          </a:p>
          <a:p>
            <a:pPr>
              <a:buNone/>
            </a:pPr>
            <a:r>
              <a:rPr lang="en-US" dirty="0"/>
              <a:t> </a:t>
            </a:r>
            <a:r>
              <a:rPr lang="en-US" dirty="0" smtClean="0"/>
              <a:t>   Hypertext Markup Language - it's the coded format language for transmitting and creating hypertext web pages. </a:t>
            </a:r>
          </a:p>
          <a:p>
            <a:r>
              <a:rPr lang="en-US" b="1" dirty="0" smtClean="0"/>
              <a:t>20. What are your average surfing habits according to Nielsen </a:t>
            </a:r>
            <a:r>
              <a:rPr lang="en-US" b="1" dirty="0" err="1" smtClean="0"/>
              <a:t>NetRatings</a:t>
            </a:r>
            <a:r>
              <a:rPr lang="en-US" b="1" dirty="0" smtClean="0"/>
              <a:t>?</a:t>
            </a:r>
          </a:p>
          <a:p>
            <a:pPr>
              <a:buNone/>
            </a:pPr>
            <a:r>
              <a:rPr lang="en-US" b="1" dirty="0"/>
              <a:t> </a:t>
            </a:r>
            <a:r>
              <a:rPr lang="en-US" b="1" dirty="0" smtClean="0"/>
              <a:t>  </a:t>
            </a:r>
            <a:r>
              <a:rPr lang="en-US" dirty="0" smtClean="0"/>
              <a:t> Each month you usually visit 59 domains, view 1,050 pages allocating 45 seconds for each page and spend about 25 hours doing all this net activity! Each surfing session lasts 51 minutes. </a:t>
            </a:r>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Organizations responsible for the development of the Internet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Networking: Organizations involved in coordinating and developing online communication technologies </a:t>
            </a:r>
          </a:p>
          <a:p>
            <a:pPr lvl="1"/>
            <a:r>
              <a:rPr lang="en-US" dirty="0" smtClean="0"/>
              <a:t>IANA: Internet Assigned Numbers Authority; works on coordinating functions for the Internet </a:t>
            </a:r>
          </a:p>
          <a:p>
            <a:pPr lvl="1"/>
            <a:r>
              <a:rPr lang="en-US" dirty="0" smtClean="0"/>
              <a:t>ICANN: Internet Corporation for Assigned Names and Numbers; the corporation that is responsible for the IP address space allocation, protocol parameter assignment, domain name system management, and root server system management functions of the Internet </a:t>
            </a:r>
          </a:p>
          <a:p>
            <a:pPr lvl="1"/>
            <a:r>
              <a:rPr lang="en-US" dirty="0" smtClean="0"/>
              <a:t>IETF: The Internet Engineering Task Force; a large open international community of network designers, operators, vendors, and researchers concerned with the evolution of the Internet architecture and the smooth operation of the Internet </a:t>
            </a:r>
          </a:p>
          <a:p>
            <a:pPr lvl="1"/>
            <a:r>
              <a:rPr lang="en-US" dirty="0" smtClean="0"/>
              <a:t>IRTF: Internet Research Task Force; promotes research for the evolution of the future Internet by creating focused, long-term and small research groups working on topics related to Internet protocols, applications, architecture and technology </a:t>
            </a:r>
          </a:p>
          <a:p>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lvl="1"/>
            <a:r>
              <a:rPr lang="en-US" dirty="0" smtClean="0"/>
              <a:t>ISC: Internet Software Consortium; develops and maintains production quality Open Source reference implementations of core Internet protocols </a:t>
            </a:r>
          </a:p>
          <a:p>
            <a:pPr lvl="1"/>
            <a:r>
              <a:rPr lang="en-US" dirty="0" smtClean="0"/>
              <a:t>ISOC: Internet Society; a professional membership society; provides leadership in addressing issues that confront the future of the Internet, and is the organization home for the groups responsible for Internet infrastructure standards, including the Internet Engineering Task Force (IETF) and the Internet Architecture Board (IAB) </a:t>
            </a:r>
          </a:p>
          <a:p>
            <a:pPr lvl="1"/>
            <a:r>
              <a:rPr lang="en-US" dirty="0" smtClean="0"/>
              <a:t>W3C: World Wide Web Consortium; develops interoperable technologies (specifications, guidelines, software, and tools) for the World Wide Web </a:t>
            </a:r>
          </a:p>
          <a:p>
            <a:pPr lvl="1"/>
            <a:r>
              <a:rPr lang="en-US" dirty="0" smtClean="0"/>
              <a:t>CAIDA: Cooperative Association for Internet Data Analysis; provides tools and analyses promoting the engineering and maintenance of a robust, scalable global Internet infrastructure </a:t>
            </a:r>
          </a:p>
          <a:p>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endParaRPr lang="en-US" dirty="0" smtClean="0"/>
          </a:p>
          <a:p>
            <a:r>
              <a:rPr lang="en-US" dirty="0" smtClean="0"/>
              <a:t>Standards: Organizations and resources related to technology standards </a:t>
            </a:r>
          </a:p>
          <a:p>
            <a:pPr lvl="1"/>
            <a:r>
              <a:rPr lang="en-US" dirty="0" smtClean="0"/>
              <a:t>ACM: Association for Computing Machinery Technical Standards </a:t>
            </a:r>
            <a:r>
              <a:rPr lang="en-US" dirty="0" err="1" smtClean="0"/>
              <a:t>Commitee</a:t>
            </a:r>
            <a:r>
              <a:rPr lang="en-US" dirty="0" smtClean="0"/>
              <a:t>; coordinates all official ACM participation in standards-related activities; ACM is an educational and scientific computing society </a:t>
            </a:r>
          </a:p>
          <a:p>
            <a:pPr lvl="1"/>
            <a:r>
              <a:rPr lang="en-US" dirty="0" smtClean="0"/>
              <a:t>ANSI: American National Standards Institute; a private organization that administers and coordinates the United States voluntary standardization and conformity assessment systems </a:t>
            </a:r>
          </a:p>
          <a:p>
            <a:pPr lvl="1"/>
            <a:r>
              <a:rPr lang="en-US" dirty="0" smtClean="0"/>
              <a:t>BSI: British Standards; the National Standards Body of the UK, responsible for facilitating, drafting, publishing and marketing British Standards and other guidelines </a:t>
            </a:r>
          </a:p>
          <a:p>
            <a:pPr lvl="1"/>
            <a:r>
              <a:rPr lang="en-US" dirty="0" smtClean="0"/>
              <a:t>CSR: Communications Standards Review; reports on formal telecommunications standards work-in-progress (US and International) covering multimedia and </a:t>
            </a:r>
            <a:r>
              <a:rPr lang="en-US" dirty="0" err="1" smtClean="0"/>
              <a:t>wireline</a:t>
            </a:r>
            <a:r>
              <a:rPr lang="en-US" dirty="0" smtClean="0"/>
              <a:t> access technology standards</a:t>
            </a:r>
            <a:endParaRPr lang="en-US"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16563"/>
          </a:xfrm>
        </p:spPr>
        <p:txBody>
          <a:bodyPr>
            <a:normAutofit fontScale="85000" lnSpcReduction="20000"/>
          </a:bodyPr>
          <a:lstStyle/>
          <a:p>
            <a:pPr lvl="1"/>
            <a:endParaRPr lang="en-US" dirty="0" smtClean="0"/>
          </a:p>
          <a:p>
            <a:pPr lvl="1"/>
            <a:r>
              <a:rPr lang="en-US" dirty="0" smtClean="0"/>
              <a:t>DISA: Data Interchange Standards Association; home for the development of cross-industry electronic business interchange standards; serves as the Secretariat for ASC X12 and their X12 EDI and XML standards development process </a:t>
            </a:r>
          </a:p>
          <a:p>
            <a:pPr lvl="1"/>
            <a:r>
              <a:rPr lang="en-US" dirty="0" smtClean="0"/>
              <a:t>Doc </a:t>
            </a:r>
            <a:r>
              <a:rPr lang="en-US" dirty="0" err="1" smtClean="0"/>
              <a:t>Ctr</a:t>
            </a:r>
            <a:r>
              <a:rPr lang="en-US" dirty="0" smtClean="0"/>
              <a:t>: Document Center; search for standards </a:t>
            </a:r>
          </a:p>
          <a:p>
            <a:pPr lvl="1"/>
            <a:r>
              <a:rPr lang="en-US" dirty="0" smtClean="0"/>
              <a:t>EIA: Electronic Industries Alliance; a national trade organization that includes US manufacturers representing the electronics industry; a partnership of electronic and high-tech associations and companies whose mission is to promote market development and competitiveness of the US high-tech industry through domestic and international policy efforts </a:t>
            </a:r>
          </a:p>
          <a:p>
            <a:pPr lvl="1"/>
            <a:r>
              <a:rPr lang="en-US" dirty="0" smtClean="0"/>
              <a:t>ETSI: European Telecommunications Standards Institute; an organization whose mission is to produce the telecommunications standards for Europe and beyond</a:t>
            </a:r>
          </a:p>
          <a:p>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lvl="1"/>
            <a:r>
              <a:rPr lang="en-US" dirty="0" smtClean="0"/>
              <a:t>IEC: International </a:t>
            </a:r>
            <a:r>
              <a:rPr lang="en-US" dirty="0" err="1" smtClean="0"/>
              <a:t>Electrotechnical</a:t>
            </a:r>
            <a:r>
              <a:rPr lang="en-US" dirty="0" smtClean="0"/>
              <a:t> Commission; a global organization that prepares and publishes international standards for all electrical, electronic and related technologies which serve as a basis for national standardization </a:t>
            </a:r>
          </a:p>
          <a:p>
            <a:pPr lvl="1"/>
            <a:r>
              <a:rPr lang="en-US" dirty="0" smtClean="0"/>
              <a:t>IEEE: Institute of Electrical and Electronics Engineers; an international membership organization serving industry with standards programs </a:t>
            </a:r>
          </a:p>
          <a:p>
            <a:pPr lvl="1"/>
            <a:r>
              <a:rPr lang="en-US" dirty="0" smtClean="0"/>
              <a:t>IAB: Internet Architecture Board; a committee of the Internet Engineering Task Force (IETF); responsible for oversight of IETF activities, Internet Standards Process oversight and appeal, and is responsible for the management of publication of the RFC Series and the management of the IETF protocol parameter registry, operated by the IANA </a:t>
            </a:r>
          </a:p>
          <a:p>
            <a:pPr lvl="1"/>
            <a:r>
              <a:rPr lang="en-US" dirty="0" smtClean="0"/>
              <a:t>IMTC: International Multimedia Telecommunications Consortium; a corporation comprising approximately 100 organizations around the globe to promote and facilitate the development and implementation of interoperable multimedia conferencing solutions based on open international standards; a source of conferencing-related information for its members, other vendors, media and the public </a:t>
            </a:r>
          </a:p>
          <a:p>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lvl="1"/>
            <a:r>
              <a:rPr lang="en-US" dirty="0" smtClean="0"/>
              <a:t>ISO: International Organization for Standardization; a network of the national standards institutes of some 140 countries, with a central office in Geneva, Switzerland, that coordinates the system and publishes the finished standards </a:t>
            </a:r>
          </a:p>
          <a:p>
            <a:pPr lvl="1"/>
            <a:r>
              <a:rPr lang="en-US" dirty="0" smtClean="0"/>
              <a:t>ITU: International Telecommunication Union; an international organization within which governments and the private sector could work together to coordinate the operation of telecommunication networks and services and advance the development of communications technology </a:t>
            </a:r>
          </a:p>
          <a:p>
            <a:pPr lvl="1"/>
            <a:r>
              <a:rPr lang="en-US" dirty="0" smtClean="0"/>
              <a:t>NIST: National Institute of Standards and Technology; develops and promotes measurement, standards, and technology to enhance productivity, facilitate trade, and improve the quality of life; a non-regulatory federal agency within the US Department of Commerce </a:t>
            </a:r>
          </a:p>
          <a:p>
            <a:pPr lvl="1"/>
            <a:r>
              <a:rPr lang="en-US" dirty="0" smtClean="0"/>
              <a:t>T1: Committee T1; sponsored by the Alliance for Telecommunications Industry Solutions and accredited by the American National Standards Institute to create network interconnections and interoperability standards for the United States </a:t>
            </a:r>
          </a:p>
          <a:p>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lvl="1"/>
            <a:r>
              <a:rPr lang="en-US" dirty="0" smtClean="0"/>
              <a:t>TIA: Telecommunications Industry Association; trade association representing providers of communications and information technology products and services </a:t>
            </a:r>
          </a:p>
          <a:p>
            <a:pPr lvl="1"/>
            <a:r>
              <a:rPr lang="en-US" dirty="0" smtClean="0"/>
              <a:t>WSSN: World Standards Services Network; a network of Web sites of standards organizations around the world; provides information on international, regional and national standardization and related activities and services; links from the WSSN site are provided to the Web sites of international standardizing bodies, regional standardizing bodies, national members of ISO and IEC, and other international/regional organizations with related activities </a:t>
            </a:r>
          </a:p>
          <a:p>
            <a:endParaRPr lang="en-US"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Timeline</a:t>
            </a:r>
            <a:endParaRPr lang="en-US" dirty="0"/>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r>
              <a:rPr lang="en-US" b="1" dirty="0" smtClean="0"/>
              <a:t>1969</a:t>
            </a:r>
            <a:r>
              <a:rPr lang="en-US" dirty="0" smtClean="0"/>
              <a:t> </a:t>
            </a:r>
          </a:p>
          <a:p>
            <a:pPr>
              <a:buNone/>
            </a:pPr>
            <a:r>
              <a:rPr lang="en-US" dirty="0"/>
              <a:t> </a:t>
            </a:r>
            <a:r>
              <a:rPr lang="en-US" dirty="0" smtClean="0"/>
              <a:t>     ARPA (Advanced Research Projects Agency) goes online in December, connecting four major U.S. universities. Designed for research, education, and government organizations, it provides a communications network linking the country in the event that a military attack destroys conventional communications systems. </a:t>
            </a:r>
          </a:p>
          <a:p>
            <a:r>
              <a:rPr lang="en-US" b="1" dirty="0" smtClean="0"/>
              <a:t>1972</a:t>
            </a:r>
          </a:p>
          <a:p>
            <a:pPr>
              <a:buNone/>
            </a:pPr>
            <a:r>
              <a:rPr lang="en-US" b="1" dirty="0"/>
              <a:t> </a:t>
            </a:r>
            <a:r>
              <a:rPr lang="en-US" b="1" dirty="0" smtClean="0"/>
              <a:t>    </a:t>
            </a:r>
            <a:r>
              <a:rPr lang="en-US" dirty="0" smtClean="0"/>
              <a:t> Electronic mail is introduced by Ray Tomlinson, a Cambridge, Mass., computer scientist. He uses the @ to distinguish between the sender's name and network name in the email address. </a:t>
            </a:r>
          </a:p>
          <a:p>
            <a:r>
              <a:rPr lang="en-US" b="1" dirty="0" smtClean="0"/>
              <a:t>1973</a:t>
            </a:r>
            <a:r>
              <a:rPr lang="en-US" dirty="0" smtClean="0"/>
              <a:t> </a:t>
            </a:r>
          </a:p>
          <a:p>
            <a:pPr>
              <a:buNone/>
            </a:pPr>
            <a:r>
              <a:rPr lang="en-US" dirty="0"/>
              <a:t> </a:t>
            </a:r>
            <a:r>
              <a:rPr lang="en-US" dirty="0" smtClean="0"/>
              <a:t>     Transmission Control Protocol/Internet Protocol (TCP/IP) is designed and in 1983 it becomes the standard for communicating between computers over the Internet. One of these protocols, FTP (File Transfer Protocol), allows users to log onto a remote computer, list the files on that computer, and download files from that computer. </a:t>
            </a:r>
            <a:endParaRPr lang="en-US"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en-US" b="1" dirty="0" smtClean="0"/>
              <a:t>1976</a:t>
            </a:r>
            <a:r>
              <a:rPr lang="en-US" dirty="0" smtClean="0"/>
              <a:t> </a:t>
            </a:r>
          </a:p>
          <a:p>
            <a:pPr>
              <a:buNone/>
            </a:pPr>
            <a:r>
              <a:rPr lang="en-US" dirty="0"/>
              <a:t> </a:t>
            </a:r>
            <a:r>
              <a:rPr lang="en-US" dirty="0" smtClean="0"/>
              <a:t>    Presidential candidate Jimmy Carter and running mate Walter Mondale use email to plan campaign events. Queen Elizabeth sends her first email. She's the first state leader to do so. </a:t>
            </a:r>
          </a:p>
          <a:p>
            <a:r>
              <a:rPr lang="en-US" b="1" dirty="0" smtClean="0"/>
              <a:t>1982</a:t>
            </a:r>
            <a:r>
              <a:rPr lang="en-US" dirty="0" smtClean="0"/>
              <a:t> </a:t>
            </a:r>
          </a:p>
          <a:p>
            <a:pPr>
              <a:buNone/>
            </a:pPr>
            <a:r>
              <a:rPr lang="en-US" dirty="0"/>
              <a:t> </a:t>
            </a:r>
            <a:r>
              <a:rPr lang="en-US" dirty="0" smtClean="0"/>
              <a:t>   The word “Internet” is used for the first time. </a:t>
            </a:r>
          </a:p>
          <a:p>
            <a:r>
              <a:rPr lang="en-US" b="1" dirty="0" smtClean="0"/>
              <a:t>1984</a:t>
            </a:r>
            <a:r>
              <a:rPr lang="en-US" dirty="0" smtClean="0"/>
              <a:t> </a:t>
            </a:r>
          </a:p>
          <a:p>
            <a:pPr>
              <a:buNone/>
            </a:pPr>
            <a:r>
              <a:rPr lang="en-US" dirty="0"/>
              <a:t> </a:t>
            </a:r>
            <a:r>
              <a:rPr lang="en-US" dirty="0" smtClean="0"/>
              <a:t>    Domain Name System (DNS) is established, with network addresses identified by extensions such as .com, .org, and .</a:t>
            </a:r>
            <a:r>
              <a:rPr lang="en-US" dirty="0" err="1" smtClean="0"/>
              <a:t>edu</a:t>
            </a:r>
            <a:r>
              <a:rPr lang="en-US" dirty="0" smtClean="0"/>
              <a:t>. Writer William Gibson coins the term “cyberspace.”</a:t>
            </a:r>
          </a:p>
          <a:p>
            <a:r>
              <a:rPr lang="en-US" dirty="0" smtClean="0"/>
              <a:t> </a:t>
            </a:r>
            <a:r>
              <a:rPr lang="en-US" b="1" dirty="0" smtClean="0"/>
              <a:t>1985</a:t>
            </a:r>
            <a:r>
              <a:rPr lang="en-US" dirty="0" smtClean="0"/>
              <a:t>. </a:t>
            </a:r>
          </a:p>
          <a:p>
            <a:pPr>
              <a:buNone/>
            </a:pPr>
            <a:r>
              <a:rPr lang="en-US" dirty="0"/>
              <a:t> </a:t>
            </a:r>
            <a:r>
              <a:rPr lang="en-US" dirty="0" smtClean="0"/>
              <a:t>   Quantum Computer Services, which later changes its name to America Online, debuts. It offers email, electronic bulletin boards, news, and other information.</a:t>
            </a:r>
          </a:p>
          <a:p>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the Internet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1. Who coined the phrase 'World Wide Web'? </a:t>
            </a:r>
          </a:p>
          <a:p>
            <a:pPr>
              <a:buNone/>
            </a:pPr>
            <a:r>
              <a:rPr lang="en-US" b="1" dirty="0"/>
              <a:t> </a:t>
            </a:r>
            <a:r>
              <a:rPr lang="en-US" b="1" dirty="0" smtClean="0"/>
              <a:t>    </a:t>
            </a:r>
            <a:r>
              <a:rPr lang="en-US" dirty="0" smtClean="0"/>
              <a:t>Tim </a:t>
            </a:r>
            <a:r>
              <a:rPr lang="en-US" dirty="0" smtClean="0"/>
              <a:t>Berners-Lee </a:t>
            </a:r>
            <a:r>
              <a:rPr lang="en-US" dirty="0" smtClean="0"/>
              <a:t>in 1990. He's also considered by most people as the person who started the whole thing rolling. </a:t>
            </a:r>
          </a:p>
          <a:p>
            <a:r>
              <a:rPr lang="en-US" b="1" dirty="0" smtClean="0"/>
              <a:t>2. How did the Internet Start and Why?</a:t>
            </a:r>
            <a:r>
              <a:rPr lang="en-US" dirty="0" smtClean="0"/>
              <a:t> </a:t>
            </a:r>
            <a:endParaRPr lang="en-US" dirty="0"/>
          </a:p>
          <a:p>
            <a:pPr>
              <a:buNone/>
            </a:pPr>
            <a:r>
              <a:rPr lang="en-US" dirty="0" smtClean="0"/>
              <a:t>     It all started with the time-sharing of IBM computers in the early 1960s at universities such as Dartmouth and Berkeley in the States. People would share the same computer for their computing tasks. The Internet also received help from Sputnik! After this Russian Satellite was launched in 1957, President Eisenhower formed ARPA to advance computer networking and communication. </a:t>
            </a:r>
          </a:p>
          <a:p>
            <a:pPr>
              <a:buNone/>
            </a:pPr>
            <a:r>
              <a:rPr lang="en-US" dirty="0" smtClean="0"/>
              <a:t>     Plus, we won't even mention that whole industry where people show their naughty bits. </a:t>
            </a:r>
            <a:endParaRPr lang="en-US"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b="1" dirty="0" smtClean="0"/>
              <a:t>1988</a:t>
            </a:r>
            <a:r>
              <a:rPr lang="en-US" dirty="0" smtClean="0"/>
              <a:t> </a:t>
            </a:r>
          </a:p>
          <a:p>
            <a:pPr>
              <a:buNone/>
            </a:pPr>
            <a:r>
              <a:rPr lang="en-US" dirty="0"/>
              <a:t> </a:t>
            </a:r>
            <a:r>
              <a:rPr lang="en-US" dirty="0" smtClean="0"/>
              <a:t>      A virus called the Internet Worm temporarily shuts down about 10% of the world's Internet servers. </a:t>
            </a:r>
          </a:p>
          <a:p>
            <a:pPr>
              <a:buNone/>
            </a:pPr>
            <a:r>
              <a:rPr lang="en-US" b="1" dirty="0"/>
              <a:t> </a:t>
            </a:r>
            <a:r>
              <a:rPr lang="en-US" b="1" dirty="0" smtClean="0"/>
              <a:t>      1989</a:t>
            </a:r>
            <a:r>
              <a:rPr lang="en-US" dirty="0" smtClean="0"/>
              <a:t> </a:t>
            </a:r>
          </a:p>
          <a:p>
            <a:pPr>
              <a:buNone/>
            </a:pPr>
            <a:r>
              <a:rPr lang="en-US" dirty="0"/>
              <a:t> </a:t>
            </a:r>
            <a:r>
              <a:rPr lang="en-US" dirty="0" smtClean="0"/>
              <a:t>      The World (world.std.com) debuts as the first provider of dial-up Internet access for consumers. Tim Berners-Lee of CERN (European Laboratory for Particle Physics) develops a new technique for distributing information on the Internet. He calls it the World Wide Web. The Web is based on hypertext, which permits the user to connect from one document to another at different sites on the Internet via hyperlinks (specially programmed words, phrases, buttons, or graphics). Unlike other Internet protocols, such as FTP and email, the Web is accessible through a graphical user interface. </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62500" lnSpcReduction="20000"/>
          </a:bodyPr>
          <a:lstStyle/>
          <a:p>
            <a:r>
              <a:rPr lang="en-US" b="1" dirty="0" smtClean="0"/>
              <a:t> 1990</a:t>
            </a:r>
          </a:p>
          <a:p>
            <a:pPr>
              <a:buNone/>
            </a:pPr>
            <a:r>
              <a:rPr lang="en-US" dirty="0" smtClean="0"/>
              <a:t>      The first effort to index the Internet is created by Peter Deutsch at McGill University in Montreal, who devises Archie, an archive of FTP sites. </a:t>
            </a:r>
          </a:p>
          <a:p>
            <a:r>
              <a:rPr lang="en-US" b="1" dirty="0" smtClean="0"/>
              <a:t>1991</a:t>
            </a:r>
          </a:p>
          <a:p>
            <a:pPr>
              <a:buNone/>
            </a:pPr>
            <a:r>
              <a:rPr lang="en-US" b="1" dirty="0"/>
              <a:t> </a:t>
            </a:r>
            <a:r>
              <a:rPr lang="en-US" b="1" dirty="0" smtClean="0"/>
              <a:t>   </a:t>
            </a:r>
            <a:r>
              <a:rPr lang="en-US" dirty="0" smtClean="0"/>
              <a:t> Gopher, which provides point-and-click navigation, is created at the University of Minnesota and named after the school mascot. Gopher becomes the most popular interface for several years. Another indexing system, WAIS (Wide Area Information Server), is developed by Brewster </a:t>
            </a:r>
            <a:r>
              <a:rPr lang="en-US" dirty="0" err="1" smtClean="0"/>
              <a:t>Kahle</a:t>
            </a:r>
            <a:r>
              <a:rPr lang="en-US" dirty="0" smtClean="0"/>
              <a:t> of Thinking Machines Corp. </a:t>
            </a:r>
          </a:p>
          <a:p>
            <a:r>
              <a:rPr lang="en-US" b="1" dirty="0" smtClean="0"/>
              <a:t>1993</a:t>
            </a:r>
            <a:r>
              <a:rPr lang="en-US" dirty="0" smtClean="0"/>
              <a:t> </a:t>
            </a:r>
          </a:p>
          <a:p>
            <a:pPr>
              <a:buNone/>
            </a:pPr>
            <a:r>
              <a:rPr lang="en-US" dirty="0"/>
              <a:t> </a:t>
            </a:r>
            <a:r>
              <a:rPr lang="en-US" dirty="0" smtClean="0"/>
              <a:t>    Mosaic is developed by Marc </a:t>
            </a:r>
            <a:r>
              <a:rPr lang="en-US" dirty="0" err="1" smtClean="0"/>
              <a:t>Andreeson</a:t>
            </a:r>
            <a:r>
              <a:rPr lang="en-US" dirty="0" smtClean="0"/>
              <a:t> at the National Center for Supercomputing Applications (NCSA). It becomes the dominant navigating system for the World Wide Web, which at this time accounts for merely 1% of all Internet traffic. </a:t>
            </a:r>
          </a:p>
          <a:p>
            <a:r>
              <a:rPr lang="en-US" b="1" dirty="0" smtClean="0"/>
              <a:t>1994</a:t>
            </a:r>
            <a:r>
              <a:rPr lang="en-US" dirty="0" smtClean="0"/>
              <a:t> </a:t>
            </a:r>
          </a:p>
          <a:p>
            <a:pPr>
              <a:buNone/>
            </a:pPr>
            <a:r>
              <a:rPr lang="en-US" dirty="0"/>
              <a:t> </a:t>
            </a:r>
            <a:r>
              <a:rPr lang="en-US" dirty="0" smtClean="0"/>
              <a:t>     The White House launches its website, www.whitehouse.gov. Initial commerce sites are established and mass marketing campaigns are launched via email, introducing the term “spamming” to the Internet vocabulary. Marc Andreessen and Jim Clark start Netscape Communications. They introduce the Navigator browser</a:t>
            </a:r>
            <a:endParaRPr lang="en-US"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3237"/>
            <a:ext cx="8229600" cy="5592763"/>
          </a:xfrm>
        </p:spPr>
        <p:txBody>
          <a:bodyPr>
            <a:normAutofit fontScale="70000" lnSpcReduction="20000"/>
          </a:bodyPr>
          <a:lstStyle/>
          <a:p>
            <a:r>
              <a:rPr lang="en-US" b="1" dirty="0" smtClean="0"/>
              <a:t>1995</a:t>
            </a:r>
            <a:r>
              <a:rPr lang="en-US" dirty="0" smtClean="0"/>
              <a:t> </a:t>
            </a:r>
          </a:p>
          <a:p>
            <a:pPr>
              <a:buNone/>
            </a:pPr>
            <a:r>
              <a:rPr lang="en-US" dirty="0"/>
              <a:t> </a:t>
            </a:r>
            <a:r>
              <a:rPr lang="en-US" dirty="0" smtClean="0"/>
              <a:t>    CompuServe, America Online, and Prodigy start providing dial-up Internet access. Sun Microsystems releases the Internet programming language called Java. The Vatican launches its own website, www.vatican.va.</a:t>
            </a:r>
          </a:p>
          <a:p>
            <a:pPr>
              <a:buNone/>
            </a:pPr>
            <a:r>
              <a:rPr lang="en-US" dirty="0"/>
              <a:t> </a:t>
            </a:r>
            <a:r>
              <a:rPr lang="en-US" dirty="0" smtClean="0"/>
              <a:t>     </a:t>
            </a:r>
            <a:r>
              <a:rPr lang="en-US" b="1" dirty="0" smtClean="0"/>
              <a:t>1996</a:t>
            </a:r>
          </a:p>
          <a:p>
            <a:pPr>
              <a:buNone/>
            </a:pPr>
            <a:r>
              <a:rPr lang="en-US" b="1" dirty="0"/>
              <a:t> </a:t>
            </a:r>
            <a:r>
              <a:rPr lang="en-US" b="1" dirty="0" smtClean="0"/>
              <a:t>    </a:t>
            </a:r>
            <a:r>
              <a:rPr lang="en-US" dirty="0" smtClean="0"/>
              <a:t> Approximately 45 million people are using the Internet, with roughly 30 million of those in North America (United States and Canada), 9 million in Europe, and 6 million in Asia/Pacific (Australia, Japan, etc.). 43.2 million (44%) U.S. households own a personal computer, and 14 million of them are online. </a:t>
            </a:r>
          </a:p>
          <a:p>
            <a:pPr>
              <a:buNone/>
            </a:pPr>
            <a:r>
              <a:rPr lang="en-US" b="1" dirty="0" smtClean="0"/>
              <a:t>    1997</a:t>
            </a:r>
          </a:p>
          <a:p>
            <a:pPr>
              <a:buNone/>
            </a:pPr>
            <a:r>
              <a:rPr lang="en-US" b="1" dirty="0"/>
              <a:t> </a:t>
            </a:r>
            <a:r>
              <a:rPr lang="en-US" b="1" dirty="0" smtClean="0"/>
              <a:t>   </a:t>
            </a:r>
            <a:r>
              <a:rPr lang="en-US" dirty="0" smtClean="0"/>
              <a:t> On July 8, 1997, Internet traffic records are broken as the NASA website broadcasts images taken by </a:t>
            </a:r>
            <a:r>
              <a:rPr lang="en-US" i="1" dirty="0" smtClean="0"/>
              <a:t>Pathfinder</a:t>
            </a:r>
            <a:r>
              <a:rPr lang="en-US" dirty="0" smtClean="0"/>
              <a:t> on Mars. The broadcast generates 46 million hits in one day. The term “weblog” is coined. It’s later shortened to “blog.”</a:t>
            </a:r>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55000" lnSpcReduction="20000"/>
          </a:bodyPr>
          <a:lstStyle/>
          <a:p>
            <a:r>
              <a:rPr lang="en-US" b="1" dirty="0" smtClean="0"/>
              <a:t>1998</a:t>
            </a:r>
          </a:p>
          <a:p>
            <a:pPr>
              <a:buNone/>
            </a:pPr>
            <a:r>
              <a:rPr lang="en-US" b="1" dirty="0" smtClean="0"/>
              <a:t> </a:t>
            </a:r>
            <a:r>
              <a:rPr lang="en-US" b="1" dirty="0" smtClean="0"/>
              <a:t>    </a:t>
            </a:r>
            <a:r>
              <a:rPr lang="en-US" dirty="0" smtClean="0"/>
              <a:t> </a:t>
            </a:r>
            <a:r>
              <a:rPr lang="en-US" dirty="0" smtClean="0"/>
              <a:t>Google opens its first office, in California. </a:t>
            </a:r>
            <a:endParaRPr lang="en-US" dirty="0" smtClean="0"/>
          </a:p>
          <a:p>
            <a:r>
              <a:rPr lang="en-US" b="1" dirty="0" smtClean="0"/>
              <a:t>1999</a:t>
            </a:r>
          </a:p>
          <a:p>
            <a:pPr>
              <a:buNone/>
            </a:pPr>
            <a:r>
              <a:rPr lang="en-US" b="1" dirty="0" smtClean="0"/>
              <a:t> </a:t>
            </a:r>
            <a:r>
              <a:rPr lang="en-US" b="1" dirty="0" smtClean="0"/>
              <a:t>    </a:t>
            </a:r>
            <a:r>
              <a:rPr lang="en-US" dirty="0" smtClean="0"/>
              <a:t> </a:t>
            </a:r>
            <a:r>
              <a:rPr lang="en-US" dirty="0" smtClean="0"/>
              <a:t>College student Shawn Fanning invents Napster, a computer application that allows users to swap music over the Internet.</a:t>
            </a:r>
            <a:br>
              <a:rPr lang="en-US" dirty="0" smtClean="0"/>
            </a:br>
            <a:r>
              <a:rPr lang="en-US" dirty="0" smtClean="0"/>
              <a:t>The number of Internet users worldwide reaches 150 million by the beginning of 1999. More than 50% are from the United States. </a:t>
            </a:r>
            <a:br>
              <a:rPr lang="en-US" dirty="0" smtClean="0"/>
            </a:br>
            <a:r>
              <a:rPr lang="en-US" dirty="0" smtClean="0"/>
              <a:t>“E-commerce” becomes the new buzzword as Internet shopping rapidly spreads. MySpace.com is launched. </a:t>
            </a:r>
            <a:endParaRPr lang="en-US" dirty="0" smtClean="0"/>
          </a:p>
          <a:p>
            <a:r>
              <a:rPr lang="en-US" b="1" dirty="0" smtClean="0"/>
              <a:t>2000</a:t>
            </a:r>
            <a:r>
              <a:rPr lang="en-US" dirty="0" smtClean="0"/>
              <a:t> </a:t>
            </a:r>
          </a:p>
          <a:p>
            <a:pPr>
              <a:buNone/>
            </a:pPr>
            <a:r>
              <a:rPr lang="en-US" dirty="0" smtClean="0"/>
              <a:t> </a:t>
            </a:r>
            <a:r>
              <a:rPr lang="en-US" dirty="0" smtClean="0"/>
              <a:t>    To </a:t>
            </a:r>
            <a:r>
              <a:rPr lang="en-US" dirty="0" smtClean="0"/>
              <a:t>the chagrin of the Internet population, deviant computer programmers begin designing and circulating viruses with greater frequency. “Love Bug” and “Stages” are two examples of self-replicating viruses that send themselves to people listed in a computer user's email address book. The heavy volume of email messages being sent and received forces many infected companies to temporarily shut down their clogged networks.</a:t>
            </a:r>
            <a:br>
              <a:rPr lang="en-US" dirty="0" smtClean="0"/>
            </a:br>
            <a:r>
              <a:rPr lang="en-US" dirty="0" smtClean="0"/>
              <a:t>The Internet bubble bursts, as the fountain of investment capital dries up and the </a:t>
            </a:r>
            <a:r>
              <a:rPr lang="en-US" dirty="0" err="1" smtClean="0"/>
              <a:t>Nasdaq</a:t>
            </a:r>
            <a:r>
              <a:rPr lang="en-US" dirty="0" smtClean="0"/>
              <a:t> stock index plunges, causing the initial public offering (IPO) window to slam shut and many dotcoms to close their doors. America Online buys Time Warner for $16 billion. It’s the biggest merger of all time. </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r>
              <a:rPr lang="en-US" b="1" dirty="0" smtClean="0"/>
              <a:t>2001</a:t>
            </a:r>
            <a:r>
              <a:rPr lang="en-US" dirty="0" smtClean="0"/>
              <a:t> </a:t>
            </a:r>
            <a:endParaRPr lang="en-US" dirty="0" smtClean="0"/>
          </a:p>
          <a:p>
            <a:pPr>
              <a:buNone/>
            </a:pPr>
            <a:r>
              <a:rPr lang="en-US" dirty="0" smtClean="0"/>
              <a:t> </a:t>
            </a:r>
            <a:r>
              <a:rPr lang="en-US" dirty="0" smtClean="0"/>
              <a:t>   Napster </a:t>
            </a:r>
            <a:r>
              <a:rPr lang="en-US" dirty="0" smtClean="0"/>
              <a:t>is dealt a potentially fatal blow when the 9th U.S. Circuit Court of Appeals in San Francisco rules that the company is violating copyright laws and orders it to stop distributing copyrighted music. The file-swapping company says it is developing a subscription-based service. </a:t>
            </a:r>
            <a:br>
              <a:rPr lang="en-US" dirty="0" smtClean="0"/>
            </a:br>
            <a:r>
              <a:rPr lang="en-US" dirty="0" smtClean="0"/>
              <a:t>About 9.8 billion electronic messages are sent daily. Wikipedia is created</a:t>
            </a:r>
            <a:r>
              <a:rPr lang="en-US" dirty="0" smtClean="0"/>
              <a:t>.</a:t>
            </a:r>
          </a:p>
          <a:p>
            <a:pPr>
              <a:buNone/>
            </a:pPr>
            <a:r>
              <a:rPr lang="en-US" b="1" dirty="0" smtClean="0"/>
              <a:t>     2002</a:t>
            </a:r>
          </a:p>
          <a:p>
            <a:pPr>
              <a:buNone/>
            </a:pPr>
            <a:r>
              <a:rPr lang="en-US" b="1" dirty="0" smtClean="0"/>
              <a:t> </a:t>
            </a:r>
            <a:r>
              <a:rPr lang="en-US" b="1" dirty="0" smtClean="0"/>
              <a:t>   </a:t>
            </a:r>
            <a:r>
              <a:rPr lang="en-US" dirty="0" smtClean="0"/>
              <a:t> </a:t>
            </a:r>
            <a:r>
              <a:rPr lang="en-US" dirty="0" smtClean="0"/>
              <a:t>As of January, 58.5% of the U.S. population (164.14 million people) uses the Internet. Worldwide there are 544.2 million users.</a:t>
            </a:r>
            <a:br>
              <a:rPr lang="en-US" dirty="0" smtClean="0"/>
            </a:br>
            <a:r>
              <a:rPr lang="en-US" dirty="0" smtClean="0"/>
              <a:t>The death knell tolls for Napster after a bankruptcy judge ruled in September that German media giant Bertelsmann cannot buy the assets of troubled Napster Inc. The ruling prompts </a:t>
            </a:r>
            <a:r>
              <a:rPr lang="en-US" dirty="0" err="1" smtClean="0"/>
              <a:t>Konrad</a:t>
            </a:r>
            <a:r>
              <a:rPr lang="en-US" dirty="0" smtClean="0"/>
              <a:t> </a:t>
            </a:r>
            <a:r>
              <a:rPr lang="en-US" dirty="0" err="1" smtClean="0"/>
              <a:t>Hilbers</a:t>
            </a:r>
            <a:r>
              <a:rPr lang="en-US" dirty="0" smtClean="0"/>
              <a:t>, Napster CEO, to resign and lay off his staff.</a:t>
            </a:r>
            <a:endParaRPr lang="en-US"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r>
              <a:rPr lang="en-US" b="1" dirty="0" smtClean="0"/>
              <a:t>2003</a:t>
            </a:r>
          </a:p>
          <a:p>
            <a:pPr>
              <a:buNone/>
            </a:pPr>
            <a:r>
              <a:rPr lang="en-US" b="1" dirty="0" smtClean="0"/>
              <a:t> </a:t>
            </a:r>
            <a:r>
              <a:rPr lang="en-US" b="1" dirty="0" smtClean="0"/>
              <a:t>    </a:t>
            </a:r>
            <a:r>
              <a:rPr lang="en-US" dirty="0" smtClean="0"/>
              <a:t> </a:t>
            </a:r>
            <a:r>
              <a:rPr lang="en-US" dirty="0" smtClean="0"/>
              <a:t>It's estimated that Internet users illegally download about 2.6 billion music files each month.</a:t>
            </a:r>
            <a:br>
              <a:rPr lang="en-US" dirty="0" smtClean="0"/>
            </a:br>
            <a:r>
              <a:rPr lang="en-US" dirty="0" smtClean="0"/>
              <a:t>Spam, unsolicited email, becomes a server-clogging menace. It accounts for about half of all emails. In December, President Bush signs the Controlling the Assault of Non-Solicited Pornography and Marketing Act of 2003 (CAN-SPAM Act), which is intended to help individuals and businesses control the amount of unsolicited email they receive.</a:t>
            </a:r>
            <a:br>
              <a:rPr lang="en-US" dirty="0" smtClean="0"/>
            </a:br>
            <a:r>
              <a:rPr lang="en-US" dirty="0" smtClean="0"/>
              <a:t>Apple Computer introduces Apple iTunes Music Store, which allows people to download songs for 99 cents each. Spam, unsolicited email, becomes a server-clogging menace. It accounts for about half of all emails. Apple Computer introduces Apple iTunes Music Store, which allows people to download songs for 99 cents each. </a:t>
            </a:r>
            <a:endParaRPr lang="en-US" dirty="0" smtClean="0"/>
          </a:p>
          <a:p>
            <a:r>
              <a:rPr lang="en-US" b="1" dirty="0" smtClean="0"/>
              <a:t>2004</a:t>
            </a:r>
            <a:r>
              <a:rPr lang="en-US" dirty="0" smtClean="0"/>
              <a:t> </a:t>
            </a:r>
          </a:p>
          <a:p>
            <a:pPr>
              <a:buNone/>
            </a:pPr>
            <a:r>
              <a:rPr lang="en-US" dirty="0" smtClean="0"/>
              <a:t> </a:t>
            </a:r>
            <a:r>
              <a:rPr lang="en-US" dirty="0" smtClean="0"/>
              <a:t>     Internet </a:t>
            </a:r>
            <a:r>
              <a:rPr lang="en-US" dirty="0" smtClean="0"/>
              <a:t>Worm, called </a:t>
            </a:r>
            <a:r>
              <a:rPr lang="en-US" dirty="0" err="1" smtClean="0"/>
              <a:t>MyDoom</a:t>
            </a:r>
            <a:r>
              <a:rPr lang="en-US" dirty="0" smtClean="0"/>
              <a:t> or </a:t>
            </a:r>
            <a:r>
              <a:rPr lang="en-US" dirty="0" err="1" smtClean="0"/>
              <a:t>Novarg</a:t>
            </a:r>
            <a:r>
              <a:rPr lang="en-US" dirty="0" smtClean="0"/>
              <a:t>, spreads through Internet servers. About 1 in 12 email messages are infected. Online spending reaches a record high—$117 billion in 2004, a 26% increase over 2003.</a:t>
            </a:r>
            <a:endParaRPr lang="en-US"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b="1" dirty="0" smtClean="0"/>
              <a:t>2005</a:t>
            </a:r>
          </a:p>
          <a:p>
            <a:pPr>
              <a:buNone/>
            </a:pPr>
            <a:r>
              <a:rPr lang="en-US" b="1" dirty="0" smtClean="0"/>
              <a:t>   </a:t>
            </a:r>
            <a:r>
              <a:rPr lang="en-US" dirty="0" smtClean="0"/>
              <a:t> </a:t>
            </a:r>
            <a:r>
              <a:rPr lang="en-US" dirty="0" smtClean="0"/>
              <a:t>YouTube.com is launched. </a:t>
            </a:r>
            <a:endParaRPr lang="en-US" dirty="0" smtClean="0"/>
          </a:p>
          <a:p>
            <a:r>
              <a:rPr lang="en-US" b="1" dirty="0" smtClean="0"/>
              <a:t>2006</a:t>
            </a:r>
          </a:p>
          <a:p>
            <a:pPr>
              <a:buNone/>
            </a:pPr>
            <a:r>
              <a:rPr lang="en-US" b="1" dirty="0" smtClean="0"/>
              <a:t> </a:t>
            </a:r>
            <a:r>
              <a:rPr lang="en-US" b="1" dirty="0" smtClean="0"/>
              <a:t>  </a:t>
            </a:r>
            <a:r>
              <a:rPr lang="en-US" dirty="0" smtClean="0"/>
              <a:t> </a:t>
            </a:r>
            <a:r>
              <a:rPr lang="en-US" dirty="0" smtClean="0"/>
              <a:t>There are more than 92 million websites online. </a:t>
            </a:r>
            <a:endParaRPr lang="en-US" dirty="0" smtClean="0"/>
          </a:p>
          <a:p>
            <a:r>
              <a:rPr lang="en-US" b="1" dirty="0" smtClean="0"/>
              <a:t>2007</a:t>
            </a:r>
            <a:r>
              <a:rPr lang="en-US" dirty="0" smtClean="0"/>
              <a:t> </a:t>
            </a:r>
          </a:p>
          <a:p>
            <a:pPr>
              <a:buNone/>
            </a:pPr>
            <a:r>
              <a:rPr lang="en-US" dirty="0" smtClean="0"/>
              <a:t> </a:t>
            </a:r>
            <a:r>
              <a:rPr lang="en-US" dirty="0" smtClean="0"/>
              <a:t>   Legal </a:t>
            </a:r>
            <a:r>
              <a:rPr lang="en-US" dirty="0" smtClean="0"/>
              <a:t>online music downloads triple to 6.7 million downloads per week. Colorado Rockies' computer system crashes when it receives 8.5 million hits within the first 90 minutes of World Series ticket sales. The online game, World of </a:t>
            </a:r>
            <a:r>
              <a:rPr lang="en-US" dirty="0" err="1" smtClean="0"/>
              <a:t>Warcraft</a:t>
            </a:r>
            <a:r>
              <a:rPr lang="en-US" dirty="0" smtClean="0"/>
              <a:t>, hits a milestone when it surpasses 9 million subscribers worldwide in July.</a:t>
            </a:r>
            <a:endParaRPr lang="en-US"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r>
              <a:rPr lang="en-US" b="1" dirty="0" smtClean="0"/>
              <a:t>2008</a:t>
            </a:r>
            <a:r>
              <a:rPr lang="en-US" dirty="0" smtClean="0"/>
              <a:t> </a:t>
            </a:r>
            <a:endParaRPr lang="en-US" dirty="0" smtClean="0"/>
          </a:p>
          <a:p>
            <a:pPr>
              <a:buNone/>
            </a:pPr>
            <a:r>
              <a:rPr lang="en-US" dirty="0" smtClean="0"/>
              <a:t> </a:t>
            </a:r>
            <a:r>
              <a:rPr lang="en-US" dirty="0" smtClean="0"/>
              <a:t>     In </a:t>
            </a:r>
            <a:r>
              <a:rPr lang="en-US" dirty="0" smtClean="0"/>
              <a:t>a move to challenge Google's dominance of search and advertising on the Internet, software giant Microsoft offers to buy Yahoo for $44.6 billion. In a San </a:t>
            </a:r>
            <a:r>
              <a:rPr lang="en-US" dirty="0" err="1" smtClean="0"/>
              <a:t>Fransisco</a:t>
            </a:r>
            <a:r>
              <a:rPr lang="en-US" dirty="0" smtClean="0"/>
              <a:t> federal district court, Judge Jeffrey S. White orders the disabling of Wikileaks.org, a Web site that discloses confidential information. The case was brought by Julius Baer Bank and Trust, located in the Cayman Islands, after a disgruntled ex-employee allegedly provided </a:t>
            </a:r>
            <a:r>
              <a:rPr lang="en-US" dirty="0" err="1" smtClean="0"/>
              <a:t>Wikileaks</a:t>
            </a:r>
            <a:r>
              <a:rPr lang="en-US" dirty="0" smtClean="0"/>
              <a:t> with stolen documents that implicate the bank in asset hiding, money laundering, and tax evasion. Many web communities, who see the ruling as unconstitutional, publicized alternate addresses for the site and distributed bank documents through their own networks. In response, Judge White issues another order to stop the distribution of bank documents. Microsoft is fined $1.3 billion by the European Commission for further abusing its dominant market position, and failing to comply to their 2004 judgment, which ordered Microsoft to give competitors information necessary to operate with Windows. Since 2004, Microsoft has been fined a total of $2.5 billion by the Commission for not adhering to their ruling.</a:t>
            </a:r>
            <a:endParaRPr lang="en-US"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of the Internet</a:t>
            </a:r>
            <a:endParaRPr lang="en-US" dirty="0"/>
          </a:p>
        </p:txBody>
      </p:sp>
      <p:sp>
        <p:nvSpPr>
          <p:cNvPr id="7" name="Content Placeholder 6"/>
          <p:cNvSpPr>
            <a:spLocks noGrp="1"/>
          </p:cNvSpPr>
          <p:nvPr>
            <p:ph idx="1"/>
          </p:nvPr>
        </p:nvSpPr>
        <p:spPr/>
        <p:txBody>
          <a:bodyPr/>
          <a:lstStyle/>
          <a:p>
            <a:r>
              <a:rPr lang="en-US" dirty="0" smtClean="0"/>
              <a:t>The growth rate of the </a:t>
            </a:r>
            <a:r>
              <a:rPr lang="en-US" i="1" dirty="0" smtClean="0"/>
              <a:t>Internet</a:t>
            </a:r>
            <a:r>
              <a:rPr lang="en-US" dirty="0" smtClean="0"/>
              <a:t> exceeds that of any previous technology. Measured by users and bandwidth, Internet has been growing at a rapid rate since its conception, on a curve geometric and sometimes exponential. </a:t>
            </a:r>
          </a:p>
          <a:p>
            <a:endParaRPr lang="en-US"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r>
              <a:rPr lang="en-US" dirty="0" smtClean="0"/>
              <a:t>Today, the Internet is growing exponentially in three different directions -- size, processing power, and software sophistication -- making it the fastest growing technology humankind has ever created: </a:t>
            </a:r>
          </a:p>
          <a:p>
            <a:r>
              <a:rPr lang="en-US" u="sng" dirty="0" smtClean="0"/>
              <a:t>Size</a:t>
            </a:r>
            <a:r>
              <a:rPr lang="en-US" dirty="0" smtClean="0"/>
              <a:t>. The graphs in the </a:t>
            </a:r>
            <a:r>
              <a:rPr lang="en-US" i="1" dirty="0" smtClean="0"/>
              <a:t>historical statistics</a:t>
            </a:r>
            <a:r>
              <a:rPr lang="en-US" dirty="0" smtClean="0"/>
              <a:t> section show the exponential rate of growth in the number of people that use the Internet. Soon more than half the world's population will have access to the Internet. </a:t>
            </a:r>
          </a:p>
          <a:p>
            <a:r>
              <a:rPr lang="en-US" u="sng" dirty="0" smtClean="0"/>
              <a:t>Power</a:t>
            </a:r>
            <a:r>
              <a:rPr lang="en-US" dirty="0" smtClean="0"/>
              <a:t>. As first appreciated at the </a:t>
            </a:r>
            <a:r>
              <a:rPr lang="en-US" i="1" dirty="0" smtClean="0"/>
              <a:t>Dartmouth AI Conference</a:t>
            </a:r>
            <a:r>
              <a:rPr lang="en-US" dirty="0" smtClean="0"/>
              <a:t> in 1956, computer processors and storage continue to double in power and capacity about every 18 months, providing steadily more powerful computers for use by increasing sophisticated software. </a:t>
            </a:r>
          </a:p>
          <a:p>
            <a:r>
              <a:rPr lang="en-US" u="sng" dirty="0" smtClean="0"/>
              <a:t>Functionality</a:t>
            </a:r>
            <a:r>
              <a:rPr lang="en-US" dirty="0" smtClean="0"/>
              <a:t>. Software applications from routing programs to browser applications continually build on previous technology to become more sophisticated with every release, continuously evolving to incorporate new features and capabilities. </a:t>
            </a:r>
          </a:p>
          <a:p>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b="1" dirty="0" smtClean="0"/>
              <a:t>3. Who was J.C.R. </a:t>
            </a:r>
            <a:r>
              <a:rPr lang="en-US" b="1" dirty="0" err="1" smtClean="0"/>
              <a:t>Licklider</a:t>
            </a:r>
            <a:r>
              <a:rPr lang="en-US" b="1" dirty="0" smtClean="0"/>
              <a:t>? </a:t>
            </a:r>
          </a:p>
          <a:p>
            <a:pPr>
              <a:buNone/>
            </a:pPr>
            <a:r>
              <a:rPr lang="en-US" b="1" dirty="0"/>
              <a:t> </a:t>
            </a:r>
            <a:r>
              <a:rPr lang="en-US" b="1" dirty="0" smtClean="0"/>
              <a:t>   </a:t>
            </a:r>
            <a:r>
              <a:rPr lang="en-US" dirty="0" err="1" smtClean="0"/>
              <a:t>Licklider</a:t>
            </a:r>
            <a:r>
              <a:rPr lang="en-US" dirty="0" smtClean="0"/>
              <a:t> is often referred to as the father of the Internet because his ideas of interactive computing and a "Galactic Network" were the seeds for the Internet. His ideas would be developed thru DARPA,(Defense Advanced Research Projects Agency) in 1962. Later he would help form ARPANET and the Internet was on it's way. </a:t>
            </a:r>
          </a:p>
          <a:p>
            <a:pPr>
              <a:buNone/>
            </a:pPr>
            <a:r>
              <a:rPr lang="en-US" dirty="0"/>
              <a:t> </a:t>
            </a:r>
            <a:r>
              <a:rPr lang="en-US" dirty="0" smtClean="0"/>
              <a:t>   Vinton Gray Cerf was another founding father of the Internet. He played a key role in the creation of the Net by developing the TCP/IP protocols we use for the Internet. </a:t>
            </a:r>
            <a:endParaRPr lang="en-US"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web application frameworks</a:t>
            </a:r>
            <a:endParaRPr lang="en-US" dirty="0"/>
          </a:p>
        </p:txBody>
      </p:sp>
      <p:sp>
        <p:nvSpPr>
          <p:cNvPr id="5" name="Content Placeholder 4"/>
          <p:cNvSpPr>
            <a:spLocks noGrp="1"/>
          </p:cNvSpPr>
          <p:nvPr>
            <p:ph idx="1"/>
          </p:nvPr>
        </p:nvSpPr>
        <p:spPr/>
        <p:txBody>
          <a:bodyPr/>
          <a:lstStyle/>
          <a:p>
            <a:r>
              <a:rPr lang="en-US" dirty="0" smtClean="0"/>
              <a:t>Perl</a:t>
            </a:r>
          </a:p>
          <a:p>
            <a:r>
              <a:rPr lang="en-US" dirty="0" smtClean="0"/>
              <a:t>PHP</a:t>
            </a:r>
          </a:p>
          <a:p>
            <a:r>
              <a:rPr lang="en-US" dirty="0" smtClean="0"/>
              <a:t>Java</a:t>
            </a:r>
          </a:p>
          <a:p>
            <a:r>
              <a:rPr lang="en-US" dirty="0" smtClean="0"/>
              <a:t>Python</a:t>
            </a:r>
          </a:p>
          <a:p>
            <a:r>
              <a:rPr lang="en-US" dirty="0" smtClean="0"/>
              <a:t>Ruby</a:t>
            </a:r>
          </a:p>
          <a:p>
            <a:r>
              <a:rPr lang="en-US" dirty="0" smtClean="0"/>
              <a:t>CFML (ColdFusion)</a:t>
            </a:r>
          </a:p>
          <a:p>
            <a:r>
              <a:rPr lang="en-US" dirty="0" smtClean="0"/>
              <a:t>ASP.NET</a:t>
            </a:r>
          </a:p>
          <a:p>
            <a:endParaRPr lang="en-US"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362200"/>
            <a:ext cx="6781800" cy="923330"/>
          </a:xfrm>
          <a:prstGeom prst="rect">
            <a:avLst/>
          </a:prstGeom>
          <a:noFill/>
        </p:spPr>
        <p:txBody>
          <a:bodyPr wrap="square" lIns="91440" tIns="45720" rIns="91440" bIns="45720">
            <a:prstTxWarp prst="textCanUp">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dirty="0" smtClean="0">
                <a:ln>
                  <a:solidFill>
                    <a:sysClr val="windowText" lastClr="000000"/>
                  </a:solidFill>
                </a:ln>
                <a:solidFill>
                  <a:schemeClr val="accent3"/>
                </a:solidFill>
                <a:effectLst>
                  <a:glow rad="228600">
                    <a:schemeClr val="accent3">
                      <a:satMod val="175000"/>
                      <a:alpha val="40000"/>
                    </a:schemeClr>
                  </a:glow>
                </a:effectLst>
              </a:rPr>
              <a:t>QUIZ TIME!!!</a:t>
            </a:r>
            <a:endParaRPr lang="en-US" sz="5400" b="1" dirty="0">
              <a:ln>
                <a:solidFill>
                  <a:sysClr val="windowText" lastClr="000000"/>
                </a:solidFill>
              </a:ln>
              <a:solidFill>
                <a:schemeClr val="accent3"/>
              </a:solidFill>
              <a:effectLst>
                <a:glow rad="228600">
                  <a:schemeClr val="accent3">
                    <a:satMod val="175000"/>
                    <a:alpha val="40000"/>
                  </a:schemeClr>
                </a:glow>
              </a:effectLst>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Identification</a:t>
            </a:r>
            <a:endParaRPr lang="en-US" dirty="0"/>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dirty="0" smtClean="0"/>
              <a:t>1. Which country has the highest percentage of net users?</a:t>
            </a:r>
          </a:p>
          <a:p>
            <a:r>
              <a:rPr lang="en-US" dirty="0" smtClean="0"/>
              <a:t>2. Give 1 web application framework.</a:t>
            </a:r>
          </a:p>
          <a:p>
            <a:r>
              <a:rPr lang="en-US" dirty="0" smtClean="0"/>
              <a:t>3. What year did Queen Elizabeth sent her first email?</a:t>
            </a:r>
          </a:p>
          <a:p>
            <a:r>
              <a:rPr lang="en-US" dirty="0" smtClean="0"/>
              <a:t>4. What year was YouTube launched?</a:t>
            </a:r>
          </a:p>
          <a:p>
            <a:r>
              <a:rPr lang="en-US" dirty="0" smtClean="0"/>
              <a:t>5-6. What are the 2 types of organizations that are responsible for the development of the internet?</a:t>
            </a:r>
          </a:p>
          <a:p>
            <a:r>
              <a:rPr lang="en-US" dirty="0" smtClean="0"/>
              <a:t>7-10. What are the 3 different directions that the internet is growing exponentially in?</a:t>
            </a:r>
          </a:p>
          <a:p>
            <a:endParaRPr lang="en-US"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Key </a:t>
            </a:r>
            <a:r>
              <a:rPr lang="en-US" dirty="0" smtClean="0">
                <a:sym typeface="Wingdings" pitchFamily="2" charset="2"/>
              </a:rPr>
              <a:t></a:t>
            </a:r>
            <a:endParaRPr lang="en-US" dirty="0"/>
          </a:p>
        </p:txBody>
      </p:sp>
      <p:sp>
        <p:nvSpPr>
          <p:cNvPr id="3" name="Content Placeholder 2"/>
          <p:cNvSpPr>
            <a:spLocks noGrp="1"/>
          </p:cNvSpPr>
          <p:nvPr>
            <p:ph idx="1"/>
          </p:nvPr>
        </p:nvSpPr>
        <p:spPr/>
        <p:txBody>
          <a:bodyPr/>
          <a:lstStyle/>
          <a:p>
            <a:r>
              <a:rPr lang="en-US" dirty="0" smtClean="0"/>
              <a:t>1. Sweden</a:t>
            </a:r>
          </a:p>
          <a:p>
            <a:r>
              <a:rPr lang="en-US" dirty="0" smtClean="0"/>
              <a:t>2. Perl, PHP, Java, Python, Ruby, CFML (ColdFusion), ASP.NET</a:t>
            </a:r>
          </a:p>
          <a:p>
            <a:r>
              <a:rPr lang="en-US" dirty="0" smtClean="0"/>
              <a:t>3. 1976</a:t>
            </a:r>
          </a:p>
          <a:p>
            <a:r>
              <a:rPr lang="en-US" dirty="0" smtClean="0"/>
              <a:t>4. 2005</a:t>
            </a:r>
          </a:p>
          <a:p>
            <a:r>
              <a:rPr lang="en-US" dirty="0" smtClean="0"/>
              <a:t>5-6. Networking and Standards</a:t>
            </a:r>
          </a:p>
          <a:p>
            <a:r>
              <a:rPr lang="en-US" dirty="0" smtClean="0"/>
              <a:t>7-10. Size, Power and Functionality</a:t>
            </a:r>
          </a:p>
          <a:p>
            <a:endParaRPr lang="en-US" dirty="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dirty="0" smtClean="0">
                <a:hlinkClick r:id="rId2"/>
              </a:rPr>
              <a:t>http://www.bizwaremagic.com/quick_internet_history.htm</a:t>
            </a:r>
            <a:endParaRPr lang="en-US" dirty="0" smtClean="0"/>
          </a:p>
          <a:p>
            <a:r>
              <a:rPr lang="en-US" dirty="0" smtClean="0">
                <a:hlinkClick r:id="rId3"/>
              </a:rPr>
              <a:t>http://www.december.com/cmc/info/organizations.html</a:t>
            </a:r>
            <a:endParaRPr lang="en-US" dirty="0" smtClean="0"/>
          </a:p>
          <a:p>
            <a:r>
              <a:rPr lang="en-US" dirty="0" smtClean="0">
                <a:hlinkClick r:id="rId4"/>
              </a:rPr>
              <a:t>http://</a:t>
            </a:r>
            <a:r>
              <a:rPr lang="en-US" dirty="0" smtClean="0">
                <a:hlinkClick r:id="rId4"/>
              </a:rPr>
              <a:t>www.infoplease.com/ipa/A0193167.html</a:t>
            </a:r>
            <a:endParaRPr lang="en-US" dirty="0" smtClean="0"/>
          </a:p>
          <a:p>
            <a:r>
              <a:rPr lang="en-US" dirty="0" smtClean="0">
                <a:hlinkClick r:id="rId5"/>
              </a:rPr>
              <a:t>http://</a:t>
            </a:r>
            <a:r>
              <a:rPr lang="en-US" dirty="0" smtClean="0">
                <a:hlinkClick r:id="rId5"/>
              </a:rPr>
              <a:t>www.livinginternet.com/i/ip_growth.htm</a:t>
            </a:r>
            <a:endParaRPr lang="en-US" dirty="0" smtClean="0"/>
          </a:p>
          <a:p>
            <a:r>
              <a:rPr lang="en-US" dirty="0" smtClean="0">
                <a:hlinkClick r:id="rId6"/>
              </a:rPr>
              <a:t>http://</a:t>
            </a:r>
            <a:r>
              <a:rPr lang="en-US" dirty="0" smtClean="0">
                <a:hlinkClick r:id="rId6"/>
              </a:rPr>
              <a:t>en.wikipedia.org/wiki/Comparison_of_web_application_frameworks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r>
              <a:rPr lang="en-US" b="1" dirty="0" smtClean="0"/>
              <a:t>4. What was ARPANET?</a:t>
            </a:r>
            <a:r>
              <a:rPr lang="en-US" dirty="0" smtClean="0"/>
              <a:t> </a:t>
            </a:r>
          </a:p>
          <a:p>
            <a:pPr>
              <a:buNone/>
            </a:pPr>
            <a:r>
              <a:rPr lang="en-US" dirty="0"/>
              <a:t> </a:t>
            </a:r>
            <a:r>
              <a:rPr lang="en-US" dirty="0" smtClean="0"/>
              <a:t>    ARPANET stands for 'Advanced Research Projects Agency Network' Came about in the arena of Sputnik and the cold war. The military needed a method of communicating and sharing all the information on computers for research and development. It would also be a handy communication system if all traditional ways were wiped out in a nuclear attack! </a:t>
            </a:r>
          </a:p>
          <a:p>
            <a:r>
              <a:rPr lang="en-US" b="1" dirty="0" smtClean="0"/>
              <a:t>5. What was the First long distance Connection?</a:t>
            </a:r>
            <a:r>
              <a:rPr lang="en-US" dirty="0" smtClean="0"/>
              <a:t> </a:t>
            </a:r>
            <a:endParaRPr lang="en-US" dirty="0"/>
          </a:p>
          <a:p>
            <a:pPr>
              <a:buNone/>
            </a:pPr>
            <a:r>
              <a:rPr lang="en-US" dirty="0" smtClean="0"/>
              <a:t>     In 1965 using a low speed dial-up telephone line, MIT researcher Lawrence G. Roberts working with Thomas Merrill, connected the TX-2 computer in Massachusetts to the Q-32 in California. The phone lines weren't quite up to the task! </a:t>
            </a:r>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b="1" dirty="0" smtClean="0"/>
              <a:t>6. Who was Leonard </a:t>
            </a:r>
            <a:r>
              <a:rPr lang="en-US" b="1" dirty="0" err="1" smtClean="0"/>
              <a:t>Kleinrock</a:t>
            </a:r>
            <a:r>
              <a:rPr lang="en-US" b="1" dirty="0" smtClean="0"/>
              <a:t>?</a:t>
            </a:r>
            <a:r>
              <a:rPr lang="en-US" dirty="0" smtClean="0"/>
              <a:t> </a:t>
            </a:r>
          </a:p>
          <a:p>
            <a:pPr>
              <a:buNone/>
            </a:pPr>
            <a:r>
              <a:rPr lang="en-US" dirty="0" smtClean="0"/>
              <a:t>    </a:t>
            </a:r>
            <a:r>
              <a:rPr lang="en-US" dirty="0" err="1" smtClean="0"/>
              <a:t>Kleinrock</a:t>
            </a:r>
            <a:r>
              <a:rPr lang="en-US" dirty="0" smtClean="0"/>
              <a:t> came up with the theory of packet switching, the basic form of Internet connections. With a group of UCLA graduate students on Oct. 29, 1969, </a:t>
            </a:r>
            <a:r>
              <a:rPr lang="en-US" dirty="0" err="1" smtClean="0"/>
              <a:t>Kleinrock</a:t>
            </a:r>
            <a:r>
              <a:rPr lang="en-US" dirty="0" smtClean="0"/>
              <a:t> connected with the Stanford Research Institute but as they typed in the G in LOGIN -- the system crashed! </a:t>
            </a:r>
          </a:p>
          <a:p>
            <a:pPr>
              <a:buNone/>
            </a:pPr>
            <a:r>
              <a:rPr lang="en-US" b="1" dirty="0"/>
              <a:t> </a:t>
            </a:r>
            <a:r>
              <a:rPr lang="en-US" b="1" dirty="0" smtClean="0"/>
              <a:t>   7.What is an Ethernet?</a:t>
            </a:r>
            <a:r>
              <a:rPr lang="en-US" dirty="0" smtClean="0"/>
              <a:t> </a:t>
            </a:r>
          </a:p>
          <a:p>
            <a:pPr>
              <a:buNone/>
            </a:pPr>
            <a:r>
              <a:rPr lang="en-US" dirty="0"/>
              <a:t> </a:t>
            </a:r>
            <a:r>
              <a:rPr lang="en-US" dirty="0" smtClean="0"/>
              <a:t>   It's a protocol or system for a set of computer networking technologies for local area networks (LANs), the origins of which came from Bob Metcalfe's Harvard's dissertation on "Packet Networks." </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en-US" b="1" dirty="0" smtClean="0"/>
              <a:t>8. When was the first mouse introduced?</a:t>
            </a:r>
            <a:r>
              <a:rPr lang="en-US" dirty="0" smtClean="0"/>
              <a:t> The first computer mouse was introduced in 1968 by Douglas </a:t>
            </a:r>
            <a:r>
              <a:rPr lang="en-US" dirty="0" err="1" smtClean="0"/>
              <a:t>Engelbart</a:t>
            </a:r>
            <a:r>
              <a:rPr lang="en-US" dirty="0" smtClean="0"/>
              <a:t> at the Fall Joint Computer Expo in San Francisco. </a:t>
            </a:r>
          </a:p>
          <a:p>
            <a:r>
              <a:rPr lang="en-US" b="1" dirty="0" smtClean="0"/>
              <a:t>9. Did Al Gore really invent the Internet?</a:t>
            </a:r>
            <a:r>
              <a:rPr lang="en-US" dirty="0" smtClean="0"/>
              <a:t> </a:t>
            </a:r>
            <a:r>
              <a:rPr lang="en-US" b="1" dirty="0" smtClean="0"/>
              <a:t>No</a:t>
            </a:r>
            <a:r>
              <a:rPr lang="en-US" dirty="0" smtClean="0"/>
              <a:t>, but give credit where credit is due. He did the most of any elected official to actively promote the Internet. However, he wasn't even in Congress when ARPANET was formed in 1969 or even when the term 'Internet' came into use in 1974. Gore was first elected in 1976.</a:t>
            </a:r>
          </a:p>
          <a:p>
            <a:pPr>
              <a:buNone/>
            </a:pPr>
            <a:r>
              <a:rPr lang="en-US" dirty="0" smtClean="0"/>
              <a:t>     Gore himself may be the cause of this Urban Legend or Internet myth - during a Wolf Blitzer CNN interview on March 9, 1999 - Al Gore did say: "During my service in the United States Congress, I took the initiative in creating the Internet.“</a:t>
            </a:r>
          </a:p>
          <a:p>
            <a:pPr>
              <a:buNone/>
            </a:pPr>
            <a:r>
              <a:rPr lang="en-US" dirty="0"/>
              <a:t> </a:t>
            </a:r>
            <a:r>
              <a:rPr lang="en-US" dirty="0" smtClean="0"/>
              <a:t>    Causing himself some ridicule but also paving the way for such future one-liners as: "I invented the environment!" </a:t>
            </a:r>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b="1" dirty="0" smtClean="0"/>
              <a:t>10. Who coined the phrase 'information superhighway'?</a:t>
            </a:r>
            <a:r>
              <a:rPr lang="en-US" dirty="0" smtClean="0"/>
              <a:t> </a:t>
            </a:r>
          </a:p>
          <a:p>
            <a:pPr>
              <a:buNone/>
            </a:pPr>
            <a:r>
              <a:rPr lang="en-US" dirty="0" smtClean="0"/>
              <a:t>    Wikipedia says Nam June Paik coined the phrase "information superhighway" in 1974. </a:t>
            </a:r>
          </a:p>
          <a:p>
            <a:pPr>
              <a:buNone/>
            </a:pPr>
            <a:r>
              <a:rPr lang="en-US" dirty="0"/>
              <a:t> </a:t>
            </a:r>
            <a:r>
              <a:rPr lang="en-US" dirty="0" smtClean="0"/>
              <a:t>    Al Gore popularized the phrase in the early 1990's. </a:t>
            </a:r>
          </a:p>
          <a:p>
            <a:pPr>
              <a:buNone/>
            </a:pPr>
            <a:r>
              <a:rPr lang="en-US" b="1" dirty="0" smtClean="0"/>
              <a:t>11. Which decade really saw the explosion of the net?</a:t>
            </a:r>
            <a:r>
              <a:rPr lang="en-US" dirty="0" smtClean="0"/>
              <a:t> </a:t>
            </a:r>
          </a:p>
          <a:p>
            <a:pPr>
              <a:buNone/>
            </a:pPr>
            <a:r>
              <a:rPr lang="en-US" dirty="0" smtClean="0"/>
              <a:t>     The 1990s. The Internet exploded into the mainstream with the release of the first popular web browser Mosaic in 1993. </a:t>
            </a:r>
          </a:p>
          <a:p>
            <a:pPr>
              <a:buNone/>
            </a:pPr>
            <a:r>
              <a:rPr lang="en-US" b="1" dirty="0" smtClean="0"/>
              <a:t>12. How fast is the Internet growing?</a:t>
            </a:r>
            <a:r>
              <a:rPr lang="en-US" dirty="0" smtClean="0"/>
              <a:t> Very fast! It took 38 years for radio to reach 50 million users, 13 years for TV, and only 5 years for the Internet. Source: CyberAtlas.com</a:t>
            </a: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b="1" dirty="0" smtClean="0"/>
              <a:t>13. Number of Internet Users and Breakdown.</a:t>
            </a:r>
            <a:r>
              <a:rPr lang="en-US" dirty="0" smtClean="0"/>
              <a:t> The Internet is roughly 35% English, 65% Non-English with the Chinese at 14%. Yet only 13% of world's population, 812 million are Internet users as of Dec. '04. North America has the highest continental concentration with 70% of the people using the Internet.</a:t>
            </a:r>
          </a:p>
          <a:p>
            <a:r>
              <a:rPr lang="en-US" dirty="0" smtClean="0"/>
              <a:t> </a:t>
            </a:r>
            <a:r>
              <a:rPr lang="en-US" b="1" dirty="0" smtClean="0"/>
              <a:t>14. Country with the highest percentage of net users?</a:t>
            </a:r>
            <a:r>
              <a:rPr lang="en-US" dirty="0" smtClean="0"/>
              <a:t> </a:t>
            </a:r>
          </a:p>
          <a:p>
            <a:pPr>
              <a:buNone/>
            </a:pPr>
            <a:r>
              <a:rPr lang="en-US" dirty="0"/>
              <a:t> </a:t>
            </a:r>
            <a:r>
              <a:rPr lang="en-US" dirty="0" smtClean="0"/>
              <a:t>    Sweden at 75%. </a:t>
            </a:r>
          </a:p>
          <a:p>
            <a:r>
              <a:rPr lang="en-US" b="1" dirty="0" smtClean="0"/>
              <a:t>15. How big is the Internet's surfing world?</a:t>
            </a:r>
            <a:r>
              <a:rPr lang="en-US" dirty="0" smtClean="0"/>
              <a:t> Google's index now stands at over 8 billion pages. There are now over a Billion Internet Users and that number is growing </a:t>
            </a:r>
            <a:r>
              <a:rPr lang="en-US" dirty="0" err="1" smtClean="0"/>
              <a:t>rapidily</a:t>
            </a:r>
            <a:r>
              <a:rPr lang="en-US" dirty="0" smtClean="0"/>
              <a:t>.</a:t>
            </a: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en-US" b="1" dirty="0" smtClean="0"/>
              <a:t>16. What was the Net's first index called?</a:t>
            </a:r>
            <a:r>
              <a:rPr lang="en-US" dirty="0" smtClean="0"/>
              <a:t> </a:t>
            </a:r>
          </a:p>
          <a:p>
            <a:pPr>
              <a:buNone/>
            </a:pPr>
            <a:r>
              <a:rPr lang="en-US" dirty="0"/>
              <a:t> </a:t>
            </a:r>
            <a:r>
              <a:rPr lang="en-US" dirty="0" smtClean="0"/>
              <a:t>   Archie, other than library catalogs, this was the first index created in 1989 by Peter Deutsch at McGill in Montreal. Although it spouted such others as Veronica and </a:t>
            </a:r>
            <a:r>
              <a:rPr lang="en-US" dirty="0" err="1" smtClean="0"/>
              <a:t>Jughead</a:t>
            </a:r>
            <a:r>
              <a:rPr lang="en-US" dirty="0" smtClean="0"/>
              <a:t>, Archie was short for </a:t>
            </a:r>
            <a:r>
              <a:rPr lang="en-US" dirty="0" err="1" smtClean="0"/>
              <a:t>Archiver</a:t>
            </a:r>
            <a:r>
              <a:rPr lang="en-US" dirty="0" smtClean="0"/>
              <a:t> and had nothing to do with the comic strip.</a:t>
            </a:r>
            <a:endParaRPr lang="en-US" dirty="0"/>
          </a:p>
          <a:p>
            <a:pPr>
              <a:buNone/>
            </a:pPr>
            <a:r>
              <a:rPr lang="en-US" dirty="0" smtClean="0"/>
              <a:t>    Backrub was the original name for Google! Larry Page and Sergey </a:t>
            </a:r>
            <a:r>
              <a:rPr lang="en-US" dirty="0" err="1" smtClean="0"/>
              <a:t>Brin</a:t>
            </a:r>
            <a:r>
              <a:rPr lang="en-US" dirty="0" smtClean="0"/>
              <a:t> used this term for their search engine in 1996, Google as we know it debuted in 1998. The name Google is a twist on the word Googol, a number represented as 1 followed by 100 zeros. </a:t>
            </a:r>
          </a:p>
          <a:p>
            <a:r>
              <a:rPr lang="en-US" b="1" dirty="0" smtClean="0"/>
              <a:t>17. What does HTTP stand for?</a:t>
            </a:r>
          </a:p>
          <a:p>
            <a:pPr>
              <a:buNone/>
            </a:pPr>
            <a:r>
              <a:rPr lang="en-US" b="1" dirty="0"/>
              <a:t> </a:t>
            </a:r>
            <a:r>
              <a:rPr lang="en-US" b="1" dirty="0" smtClean="0"/>
              <a:t>   </a:t>
            </a:r>
            <a:r>
              <a:rPr lang="en-US" dirty="0" smtClean="0"/>
              <a:t> </a:t>
            </a:r>
            <a:r>
              <a:rPr lang="en-US" dirty="0" err="1" smtClean="0"/>
              <a:t>HyperText</a:t>
            </a:r>
            <a:r>
              <a:rPr lang="en-US" dirty="0" smtClean="0"/>
              <a:t> Transfer Protocol - it's the protocol for moving files across the net; it requires two client programs. The HTTP client and the server</a:t>
            </a:r>
            <a:endParaRPr lang="en-US"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343</TotalTime>
  <Words>3435</Words>
  <Application>Microsoft Office PowerPoint</Application>
  <PresentationFormat>On-screen Show (4:3)</PresentationFormat>
  <Paragraphs>170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Trek</vt:lpstr>
      <vt:lpstr>Internet: History and Development</vt:lpstr>
      <vt:lpstr>Facts about the Internet</vt:lpstr>
      <vt:lpstr>Slide 3</vt:lpstr>
      <vt:lpstr>Slide 4</vt:lpstr>
      <vt:lpstr>Slide 5</vt:lpstr>
      <vt:lpstr>Slide 6</vt:lpstr>
      <vt:lpstr>Slide 7</vt:lpstr>
      <vt:lpstr>Slide 8</vt:lpstr>
      <vt:lpstr>Slide 9</vt:lpstr>
      <vt:lpstr>Slide 10</vt:lpstr>
      <vt:lpstr>Organizations responsible for the development of the Internet</vt:lpstr>
      <vt:lpstr>Slide 12</vt:lpstr>
      <vt:lpstr>Slide 13</vt:lpstr>
      <vt:lpstr>Slide 14</vt:lpstr>
      <vt:lpstr>Slide 15</vt:lpstr>
      <vt:lpstr>Slide 16</vt:lpstr>
      <vt:lpstr>Slide 17</vt:lpstr>
      <vt:lpstr>Internet Timeline</vt:lpstr>
      <vt:lpstr>Slide 19</vt:lpstr>
      <vt:lpstr>Slide 20</vt:lpstr>
      <vt:lpstr>Slide 21</vt:lpstr>
      <vt:lpstr>Slide 22</vt:lpstr>
      <vt:lpstr>Slide 23</vt:lpstr>
      <vt:lpstr>Slide 24</vt:lpstr>
      <vt:lpstr>Slide 25</vt:lpstr>
      <vt:lpstr>Slide 26</vt:lpstr>
      <vt:lpstr>Slide 27</vt:lpstr>
      <vt:lpstr>The Growth of the Internet</vt:lpstr>
      <vt:lpstr>Slide 29</vt:lpstr>
      <vt:lpstr>List of web application frameworks</vt:lpstr>
      <vt:lpstr>Slide 31</vt:lpstr>
      <vt:lpstr>Identification</vt:lpstr>
      <vt:lpstr>Answer Key </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History and Development</dc:title>
  <dc:creator>aimee</dc:creator>
  <cp:lastModifiedBy>aimee</cp:lastModifiedBy>
  <cp:revision>36</cp:revision>
  <dcterms:created xsi:type="dcterms:W3CDTF">2010-01-21T10:07:27Z</dcterms:created>
  <dcterms:modified xsi:type="dcterms:W3CDTF">2010-01-23T18:08:46Z</dcterms:modified>
</cp:coreProperties>
</file>